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63"/>
  </p:notesMasterIdLst>
  <p:sldIdLst>
    <p:sldId id="754" r:id="rId2"/>
    <p:sldId id="755" r:id="rId3"/>
    <p:sldId id="756" r:id="rId4"/>
    <p:sldId id="757" r:id="rId5"/>
    <p:sldId id="758" r:id="rId6"/>
    <p:sldId id="759" r:id="rId7"/>
    <p:sldId id="760" r:id="rId8"/>
    <p:sldId id="761" r:id="rId9"/>
    <p:sldId id="762" r:id="rId10"/>
    <p:sldId id="763" r:id="rId11"/>
    <p:sldId id="764" r:id="rId12"/>
    <p:sldId id="765" r:id="rId13"/>
    <p:sldId id="766" r:id="rId14"/>
    <p:sldId id="767" r:id="rId15"/>
    <p:sldId id="768" r:id="rId16"/>
    <p:sldId id="769" r:id="rId17"/>
    <p:sldId id="770" r:id="rId18"/>
    <p:sldId id="771" r:id="rId19"/>
    <p:sldId id="772" r:id="rId20"/>
    <p:sldId id="773" r:id="rId21"/>
    <p:sldId id="774" r:id="rId22"/>
    <p:sldId id="775" r:id="rId23"/>
    <p:sldId id="776" r:id="rId24"/>
    <p:sldId id="777" r:id="rId25"/>
    <p:sldId id="778" r:id="rId26"/>
    <p:sldId id="779" r:id="rId27"/>
    <p:sldId id="780" r:id="rId28"/>
    <p:sldId id="781" r:id="rId29"/>
    <p:sldId id="782" r:id="rId30"/>
    <p:sldId id="783" r:id="rId31"/>
    <p:sldId id="784" r:id="rId32"/>
    <p:sldId id="785" r:id="rId33"/>
    <p:sldId id="786" r:id="rId34"/>
    <p:sldId id="787" r:id="rId35"/>
    <p:sldId id="788" r:id="rId36"/>
    <p:sldId id="789" r:id="rId37"/>
    <p:sldId id="790" r:id="rId38"/>
    <p:sldId id="791" r:id="rId39"/>
    <p:sldId id="792" r:id="rId40"/>
    <p:sldId id="793" r:id="rId41"/>
    <p:sldId id="794" r:id="rId42"/>
    <p:sldId id="795" r:id="rId43"/>
    <p:sldId id="796" r:id="rId44"/>
    <p:sldId id="797" r:id="rId45"/>
    <p:sldId id="798" r:id="rId46"/>
    <p:sldId id="799" r:id="rId47"/>
    <p:sldId id="800" r:id="rId48"/>
    <p:sldId id="801" r:id="rId49"/>
    <p:sldId id="802" r:id="rId50"/>
    <p:sldId id="803" r:id="rId51"/>
    <p:sldId id="804" r:id="rId52"/>
    <p:sldId id="805" r:id="rId53"/>
    <p:sldId id="806" r:id="rId54"/>
    <p:sldId id="807" r:id="rId55"/>
    <p:sldId id="808" r:id="rId56"/>
    <p:sldId id="809" r:id="rId57"/>
    <p:sldId id="810" r:id="rId58"/>
    <p:sldId id="811" r:id="rId59"/>
    <p:sldId id="812" r:id="rId60"/>
    <p:sldId id="813" r:id="rId61"/>
    <p:sldId id="691" r:id="rId62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64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21679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29875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34742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3679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06435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6316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21048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77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4335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563957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308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645330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87192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9271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21588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2126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2492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92459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460105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202157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5246539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9854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53075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077250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7786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3239792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904236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0561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678202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92053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13293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96173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26420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61771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069653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0086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63044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2304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299819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84713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408499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264006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242718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09974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11170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5861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931171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0498430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0610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80319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7016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539641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441117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672568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98262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22318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233598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113447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0143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1390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10</a:t>
            </a:r>
            <a:r>
              <a:rPr lang="ko-KR" altLang="en-US" sz="4000" dirty="0" smtClean="0"/>
              <a:t>장 </a:t>
            </a:r>
            <a:r>
              <a:rPr lang="en-US" altLang="ko-KR" sz="4000" dirty="0" smtClean="0"/>
              <a:t> </a:t>
            </a:r>
            <a:r>
              <a:rPr lang="ko-KR" altLang="en-US" sz="4000" dirty="0"/>
              <a:t>상속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39885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상속의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상속과 한정자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상속과 </a:t>
            </a:r>
            <a:r>
              <a:rPr lang="ko-KR" altLang="en-US" b="1" dirty="0" err="1">
                <a:latin typeface="+mj-ea"/>
                <a:ea typeface="+mj-ea"/>
              </a:rPr>
              <a:t>생성자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상속과 </a:t>
            </a:r>
            <a:r>
              <a:rPr lang="ko-KR" altLang="en-US" b="1" dirty="0" err="1">
                <a:latin typeface="+mj-ea"/>
                <a:ea typeface="+mj-ea"/>
              </a:rPr>
              <a:t>메소드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 err="1">
                <a:latin typeface="+mj-ea"/>
                <a:ea typeface="+mj-ea"/>
              </a:rPr>
              <a:t>오버라이딩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 err="1">
                <a:latin typeface="+mj-ea"/>
                <a:ea typeface="+mj-ea"/>
              </a:rPr>
              <a:t>예약어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super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Object </a:t>
            </a:r>
            <a:r>
              <a:rPr lang="ko-KR" altLang="en-US" b="1" dirty="0">
                <a:latin typeface="+mj-ea"/>
                <a:ea typeface="+mj-ea"/>
              </a:rPr>
              <a:t>클래스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ko-KR" altLang="en-US" b="1" dirty="0" err="1">
                <a:latin typeface="+mj-ea"/>
                <a:ea typeface="+mj-ea"/>
              </a:rPr>
              <a:t>예약어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final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8 </a:t>
            </a:r>
            <a:r>
              <a:rPr lang="ko-KR" altLang="en-US" b="1" dirty="0">
                <a:latin typeface="+mj-ea"/>
                <a:ea typeface="+mj-ea"/>
              </a:rPr>
              <a:t>상속과 포함</a:t>
            </a:r>
          </a:p>
        </p:txBody>
      </p:sp>
    </p:spTree>
    <p:extLst>
      <p:ext uri="{BB962C8B-B14F-4D97-AF65-F5344CB8AC3E}">
        <p14:creationId xmlns:p14="http://schemas.microsoft.com/office/powerpoint/2010/main" val="29730339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자바에서 한정자를 사용할 수 있는 대상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 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>
              <a:buNone/>
            </a:pPr>
            <a:r>
              <a:rPr lang="en-US" altLang="ko-KR" sz="1200" b="1" dirty="0" smtClean="0">
                <a:solidFill>
                  <a:srgbClr val="C00000"/>
                </a:solidFill>
              </a:rPr>
              <a:t>* </a:t>
            </a:r>
            <a:r>
              <a:rPr lang="ko-KR" altLang="en-US" sz="1200" b="1" dirty="0" err="1" smtClean="0">
                <a:solidFill>
                  <a:srgbClr val="C00000"/>
                </a:solidFill>
              </a:rPr>
              <a:t>생성자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(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생성자의 한정자는 별 의미가 없음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, public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이나 붙이지 않거나</a:t>
            </a:r>
            <a:r>
              <a:rPr lang="en-US" altLang="ko-KR" sz="1200" b="1" dirty="0" smtClean="0">
                <a:solidFill>
                  <a:srgbClr val="C00000"/>
                </a:solidFill>
              </a:rPr>
              <a:t>, private</a:t>
            </a:r>
            <a:r>
              <a:rPr lang="ko-KR" altLang="en-US" sz="1200" b="1" dirty="0" smtClean="0">
                <a:solidFill>
                  <a:srgbClr val="C00000"/>
                </a:solidFill>
              </a:rPr>
              <a:t>가 사용될 수 있다</a:t>
            </a:r>
            <a:endParaRPr lang="en-US" altLang="ko-KR" sz="1200" b="1" dirty="0" smtClean="0">
              <a:solidFill>
                <a:srgbClr val="C00000"/>
              </a:solidFill>
            </a:endParaRPr>
          </a:p>
          <a:p>
            <a:pPr lvl="1"/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54897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public, </a:t>
            </a:r>
            <a:r>
              <a:rPr lang="ko-KR" altLang="en-US" dirty="0" smtClean="0"/>
              <a:t>한정자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없음</a:t>
            </a:r>
            <a:r>
              <a:rPr lang="en-US" altLang="ko-KR" dirty="0" smtClean="0"/>
              <a:t>, private</a:t>
            </a:r>
            <a:r>
              <a:rPr lang="ko-KR" altLang="en-US" dirty="0" smtClean="0"/>
              <a:t>외에 추가로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한정자가 있다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7429500" cy="1998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53154" y="4038600"/>
            <a:ext cx="6285910" cy="2550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327178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84093"/>
            <a:ext cx="7610402" cy="567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576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10.2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2362200" y="762000"/>
            <a:ext cx="5934075" cy="5793829"/>
            <a:chOff x="1981200" y="1143000"/>
            <a:chExt cx="5934075" cy="5793829"/>
          </a:xfrm>
        </p:grpSpPr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13010" y="2868966"/>
              <a:ext cx="5824098" cy="40678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981200" y="1143000"/>
              <a:ext cx="5934075" cy="17827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43725" y="1143000"/>
            <a:ext cx="2962275" cy="15487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67157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1600"/>
            <a:ext cx="7110341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86912" y="1961604"/>
            <a:ext cx="3433763" cy="1333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9063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상속과 한정자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838200"/>
            <a:ext cx="4872038" cy="5872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73442" y="3886200"/>
            <a:ext cx="262028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600805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클래스의 상속에서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상속되지 않지만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다음과 같은 특성을 가진다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하위 </a:t>
            </a:r>
            <a:r>
              <a:rPr lang="ko-KR" altLang="en-US" b="0" dirty="0"/>
              <a:t>클래스에 생성자가 없거나 묵시적 생성자가 있는 경우</a:t>
            </a:r>
            <a:r>
              <a:rPr lang="en-US" altLang="ko-KR" b="0" dirty="0"/>
              <a:t>, </a:t>
            </a:r>
            <a:r>
              <a:rPr lang="ko-KR" altLang="en-US" b="0" dirty="0"/>
              <a:t>하위 클래스로부터 객체가 </a:t>
            </a:r>
            <a:r>
              <a:rPr lang="ko-KR" altLang="en-US" b="0" dirty="0" smtClean="0"/>
              <a:t>생성될 </a:t>
            </a:r>
            <a:r>
              <a:rPr lang="ko-KR" altLang="en-US" b="0" dirty="0"/>
              <a:t>때 상위 클래스의 묵시적 생성자가 먼저 수행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하위 </a:t>
            </a:r>
            <a:r>
              <a:rPr lang="ko-KR" altLang="en-US" b="0" dirty="0"/>
              <a:t>클래스에 명시적</a:t>
            </a:r>
            <a:r>
              <a:rPr lang="en-US" altLang="ko-KR" b="0" dirty="0"/>
              <a:t>(</a:t>
            </a:r>
            <a:r>
              <a:rPr lang="ko-KR" altLang="en-US" b="0" dirty="0"/>
              <a:t>매개변수가 있는</a:t>
            </a:r>
            <a:r>
              <a:rPr lang="en-US" altLang="ko-KR" b="0" dirty="0"/>
              <a:t>) </a:t>
            </a:r>
            <a:r>
              <a:rPr lang="ko-KR" altLang="en-US" b="0" dirty="0" err="1"/>
              <a:t>생성자만</a:t>
            </a:r>
            <a:r>
              <a:rPr lang="ko-KR" altLang="en-US" b="0" dirty="0"/>
              <a:t> 있는 경우</a:t>
            </a:r>
            <a:r>
              <a:rPr lang="en-US" altLang="ko-KR" b="0" dirty="0"/>
              <a:t>, </a:t>
            </a:r>
            <a:r>
              <a:rPr lang="ko-KR" altLang="en-US" b="0" dirty="0"/>
              <a:t>하위 클래스로부터 객체가 </a:t>
            </a:r>
            <a:r>
              <a:rPr lang="ko-KR" altLang="en-US" b="0" dirty="0" smtClean="0"/>
              <a:t>생성될 </a:t>
            </a:r>
            <a:r>
              <a:rPr lang="ko-KR" altLang="en-US" b="0" dirty="0"/>
              <a:t>때 상위 클래스의 묵시적 생성자가 먼저 수행</a:t>
            </a:r>
            <a:r>
              <a:rPr lang="en-US" altLang="ko-KR" b="0" dirty="0"/>
              <a:t>.</a:t>
            </a:r>
          </a:p>
          <a:p>
            <a:pPr lvl="1"/>
            <a:r>
              <a:rPr lang="ko-KR" altLang="en-US" b="0" dirty="0" smtClean="0"/>
              <a:t>하위 </a:t>
            </a:r>
            <a:r>
              <a:rPr lang="ko-KR" altLang="en-US" b="0" dirty="0"/>
              <a:t>클래스에 묵시적</a:t>
            </a:r>
            <a:r>
              <a:rPr lang="en-US" altLang="ko-KR" b="0" dirty="0"/>
              <a:t>, </a:t>
            </a:r>
            <a:r>
              <a:rPr lang="ko-KR" altLang="en-US" b="0" dirty="0"/>
              <a:t>명시적 생성자가 모두 있거나 명시적 </a:t>
            </a:r>
            <a:r>
              <a:rPr lang="ko-KR" altLang="en-US" b="0" dirty="0" err="1"/>
              <a:t>생성자만</a:t>
            </a:r>
            <a:r>
              <a:rPr lang="ko-KR" altLang="en-US" b="0" dirty="0"/>
              <a:t> 있는 경우</a:t>
            </a:r>
            <a:r>
              <a:rPr lang="en-US" altLang="ko-KR" b="0" dirty="0"/>
              <a:t>, </a:t>
            </a:r>
            <a:r>
              <a:rPr lang="ko-KR" altLang="en-US" b="0" dirty="0"/>
              <a:t>상위 </a:t>
            </a:r>
            <a:r>
              <a:rPr lang="ko-KR" altLang="en-US" b="0" dirty="0" smtClean="0"/>
              <a:t>클래스에는 </a:t>
            </a:r>
            <a:r>
              <a:rPr lang="ko-KR" altLang="en-US" b="0" dirty="0"/>
              <a:t>생성자가 없거나 반드시 묵시적 생성자가 있어야 한다</a:t>
            </a:r>
            <a:r>
              <a:rPr lang="en-US" altLang="ko-KR" b="0" dirty="0"/>
              <a:t>. </a:t>
            </a:r>
            <a:r>
              <a:rPr lang="ko-KR" altLang="en-US" b="0" dirty="0"/>
              <a:t>상위 클래스에 명시적 </a:t>
            </a:r>
            <a:r>
              <a:rPr lang="ko-KR" altLang="en-US" b="0" dirty="0" err="1" smtClean="0"/>
              <a:t>생성자만</a:t>
            </a:r>
            <a:r>
              <a:rPr lang="ko-KR" altLang="en-US" b="0" dirty="0" smtClean="0"/>
              <a:t> </a:t>
            </a:r>
            <a:r>
              <a:rPr lang="ko-KR" altLang="en-US" b="0" dirty="0"/>
              <a:t>있는 경우 오류 발생</a:t>
            </a:r>
            <a:r>
              <a:rPr lang="en-US" altLang="ko-KR" b="0" dirty="0"/>
              <a:t>.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94983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10.5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762000"/>
            <a:ext cx="4876800" cy="59425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99" y="3352800"/>
            <a:ext cx="2286001" cy="2390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77164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505328"/>
            <a:ext cx="6814276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50433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838200"/>
            <a:ext cx="6173921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4814" y="4495800"/>
            <a:ext cx="3049416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17231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절차 지향에서의 재사용 방법과 상속의 개요를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상속의 효과와 특징에 대해 학습하고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자바의 상속에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클래스 상속 시 한정자 지정에 따른 접근 여부에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상속에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상속 관계에서 묵시적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명시적 생성자의 차이를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r>
              <a:rPr lang="ko-KR" altLang="en-US" dirty="0" smtClean="0"/>
              <a:t>에 관해 학습합니다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클래스의 속성과 기능에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/>
              <a:t>상속과 포함의 관계를 비교 학습합니다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10142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오버라이딩</a:t>
            </a:r>
            <a:r>
              <a:rPr lang="en-US" altLang="ko-KR" dirty="0" smtClean="0"/>
              <a:t>(overriding)</a:t>
            </a:r>
          </a:p>
          <a:p>
            <a:pPr lvl="1"/>
            <a:r>
              <a:rPr lang="ko-KR" altLang="en-US" dirty="0" smtClean="0"/>
              <a:t>상속 관계에 있는 클래스들 간에 같은 이름의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정의하는 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클래스의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하위 클래스의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이름은 물론 매개변수의 타입과 개수까지도 같아야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9</a:t>
            </a:r>
            <a:r>
              <a:rPr lang="ko-KR" altLang="en-US" dirty="0" smtClean="0"/>
              <a:t>장에서 배운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  <a:r>
              <a:rPr lang="ko-KR" altLang="en-US" dirty="0" smtClean="0"/>
              <a:t>과 혼동하지 말것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 오버로딩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같은 클래스 내에서 같은 이름의 </a:t>
            </a:r>
            <a:r>
              <a:rPr lang="ko-KR" altLang="en-US" dirty="0" err="1" smtClean="0"/>
              <a:t>생성자나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사용하는 경우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동일한 클래스 내에서 이루어지는 오버로딩을 중첩</a:t>
            </a:r>
            <a:r>
              <a:rPr lang="en-US" altLang="ko-KR" dirty="0" smtClean="0"/>
              <a:t>(</a:t>
            </a:r>
            <a:r>
              <a:rPr lang="ko-KR" altLang="en-US" dirty="0" smtClean="0"/>
              <a:t>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여러 개 존재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표현한다면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오버라이딩은</a:t>
            </a:r>
            <a:r>
              <a:rPr lang="ko-KR" altLang="en-US" dirty="0" smtClean="0"/>
              <a:t> 치환</a:t>
            </a:r>
            <a:r>
              <a:rPr lang="en-US" altLang="ko-KR" dirty="0" smtClean="0"/>
              <a:t>(</a:t>
            </a:r>
            <a:r>
              <a:rPr lang="ko-KR" altLang="en-US" dirty="0" smtClean="0"/>
              <a:t>상위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하위 클래스의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교체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으로 표현할 수 있다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4-1 </a:t>
            </a:r>
            <a:r>
              <a:rPr lang="ko-KR" altLang="en-US" dirty="0" err="1" smtClean="0">
                <a:latin typeface="+mj-ea"/>
                <a:ea typeface="+mj-ea"/>
              </a:rPr>
              <a:t>메소드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 err="1" smtClean="0">
                <a:latin typeface="+mj-ea"/>
                <a:ea typeface="+mj-ea"/>
              </a:rPr>
              <a:t>오버라이딩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609600" y="3048000"/>
            <a:ext cx="6629400" cy="762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22442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r>
              <a:rPr lang="en-US" altLang="ko-KR" dirty="0" smtClean="0">
                <a:latin typeface="+mj-ea"/>
              </a:rPr>
              <a:t>4-1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</a:t>
            </a:r>
            <a:endParaRPr lang="ko-KR" altLang="en-US" dirty="0" smtClean="0">
              <a:latin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447800"/>
            <a:ext cx="6074944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24587" y="5562600"/>
            <a:ext cx="3681413" cy="112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95482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4-1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295400"/>
            <a:ext cx="6496050" cy="5077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912" y="1524000"/>
            <a:ext cx="3881438" cy="114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0787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오버라이딩하는</a:t>
            </a:r>
            <a:r>
              <a:rPr lang="ko-KR" altLang="en-US" dirty="0" smtClean="0"/>
              <a:t> 경우 상위 클래스의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한정자보다 허용 범위가 넓은 경우에만 허용되고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반대의 경우는 허용되지 않는다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클래스에서 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으로 사용된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하위 클래스에서 한정자 없이 사용하거나 </a:t>
            </a:r>
            <a:r>
              <a:rPr lang="en-US" altLang="ko-KR" dirty="0" smtClean="0"/>
              <a:t>protected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할 수 없다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한정자의 허용 범위는 “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” → “</a:t>
            </a:r>
            <a:r>
              <a:rPr lang="en-US" altLang="ko-KR" dirty="0" smtClean="0"/>
              <a:t>protected</a:t>
            </a:r>
            <a:r>
              <a:rPr lang="ko-KR" altLang="en-US" dirty="0" smtClean="0"/>
              <a:t>” → “한정자 사용 안 함” 순서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</a:t>
            </a:r>
            <a:r>
              <a:rPr lang="ko-KR" altLang="en-US" dirty="0" smtClean="0"/>
              <a:t>는 상속되지 않기 때문에 오버라이딩의 대상이 되지 않는다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92911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371600"/>
            <a:ext cx="7086600" cy="3705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436064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2791" y="1447800"/>
            <a:ext cx="7905750" cy="4110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801014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4100" y="1524000"/>
            <a:ext cx="7200900" cy="3925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023135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447800"/>
            <a:ext cx="8553450" cy="455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74346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4-2 </a:t>
            </a:r>
            <a:r>
              <a:rPr lang="ko-KR" altLang="en-US" dirty="0" err="1" smtClean="0">
                <a:latin typeface="+mj-ea"/>
              </a:rPr>
              <a:t>메소드</a:t>
            </a:r>
            <a:r>
              <a:rPr lang="ko-KR" altLang="en-US" dirty="0" smtClean="0">
                <a:latin typeface="+mj-ea"/>
              </a:rPr>
              <a:t> </a:t>
            </a:r>
            <a:r>
              <a:rPr lang="ko-KR" altLang="en-US" dirty="0" err="1" smtClean="0">
                <a:latin typeface="+mj-ea"/>
              </a:rPr>
              <a:t>오버라이딩과</a:t>
            </a:r>
            <a:r>
              <a:rPr lang="ko-KR" altLang="en-US" dirty="0" smtClean="0">
                <a:latin typeface="+mj-ea"/>
              </a:rPr>
              <a:t>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1447800" y="1600200"/>
            <a:ext cx="7239000" cy="3733800"/>
            <a:chOff x="685800" y="1219200"/>
            <a:chExt cx="8591550" cy="4705350"/>
          </a:xfrm>
        </p:grpSpPr>
        <p:pic>
          <p:nvPicPr>
            <p:cNvPr id="2150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4273" y="3733800"/>
              <a:ext cx="8448675" cy="2190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150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" y="1219200"/>
              <a:ext cx="8591550" cy="26955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379730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사용할 때 유용하게 사용할 수 있는 주석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@Override </a:t>
            </a:r>
            <a:r>
              <a:rPr lang="ko-KR" altLang="en-US" dirty="0" smtClean="0"/>
              <a:t>주석 </a:t>
            </a:r>
            <a:r>
              <a:rPr lang="en-US" altLang="ko-KR" dirty="0" smtClean="0"/>
              <a:t>:</a:t>
            </a:r>
            <a:r>
              <a:rPr lang="ko-KR" altLang="en-US" dirty="0" smtClean="0"/>
              <a:t> 자바 컴파일러는 </a:t>
            </a:r>
            <a:r>
              <a:rPr lang="en-US" altLang="ko-KR" dirty="0" smtClean="0"/>
              <a:t>@Override </a:t>
            </a:r>
            <a:r>
              <a:rPr lang="ko-KR" altLang="en-US" dirty="0" smtClean="0"/>
              <a:t>주석이 사용되어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선언되면 상위 클래스의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정확하게 일치하는지 검사하여 일치하지 않은 경우에는 컴파일 오류를 발생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4-3 </a:t>
            </a:r>
            <a:r>
              <a:rPr lang="ko-KR" altLang="en-US" dirty="0" smtClean="0"/>
              <a:t>또 다른 주석 </a:t>
            </a:r>
            <a:r>
              <a:rPr lang="en-US" altLang="ko-KR" dirty="0" smtClean="0"/>
              <a:t>: @Override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600200" y="2514600"/>
            <a:ext cx="5924550" cy="4150451"/>
            <a:chOff x="1524000" y="2438400"/>
            <a:chExt cx="6381750" cy="483625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638241" y="6096000"/>
              <a:ext cx="6023455" cy="11786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24000" y="2438400"/>
              <a:ext cx="6381750" cy="37274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5589" y="5105400"/>
            <a:ext cx="3310411" cy="8678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42629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객체지향 이전에 모듈의 재사용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모듈을 복사</a:t>
            </a:r>
            <a:r>
              <a:rPr lang="en-US" altLang="ko-KR" dirty="0" smtClean="0"/>
              <a:t>(copy &amp; paste)</a:t>
            </a:r>
            <a:r>
              <a:rPr lang="ko-KR" altLang="en-US" dirty="0" smtClean="0"/>
              <a:t>하여 일부 내용을 변경하고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추가하여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비슷한 모듈이 양산되어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나중에는 원하는 모듈을 발견하기 어려운 문제를 가지고 있다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1-1 </a:t>
            </a:r>
            <a:r>
              <a:rPr lang="ko-KR" altLang="en-US" dirty="0" smtClean="0">
                <a:latin typeface="+mj-ea"/>
                <a:ea typeface="+mj-ea"/>
              </a:rPr>
              <a:t>모듈의 재사용과 객체지향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743200"/>
            <a:ext cx="7162800" cy="3608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65514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</a:rPr>
              <a:t>4-3 </a:t>
            </a:r>
            <a:r>
              <a:rPr lang="ko-KR" altLang="en-US" dirty="0" smtClean="0"/>
              <a:t>또 다른 주석 </a:t>
            </a:r>
            <a:r>
              <a:rPr lang="en-US" altLang="ko-KR" dirty="0" smtClean="0"/>
              <a:t>: @Override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상속과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427827"/>
            <a:ext cx="6629400" cy="51253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0523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r>
              <a:rPr lang="ko-KR" altLang="en-US" dirty="0" smtClean="0"/>
              <a:t>는 두 가지 형태로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번째는 하위 클래스에 의해 가려진 상위 클래스의 멤버 변수나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접근할 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두 번째는 상위 클래스의 명시적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호출하기 위해 사용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743200"/>
            <a:ext cx="4114800" cy="100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52600" y="4267200"/>
            <a:ext cx="5562600" cy="715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66059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0"/>
            <a:ext cx="5984476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5657" y="4800600"/>
            <a:ext cx="3780796" cy="1556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650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4419600"/>
            <a:ext cx="2728913" cy="160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95399"/>
            <a:ext cx="4572000" cy="4993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46655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914400" y="1401762"/>
            <a:ext cx="5638800" cy="5334000"/>
            <a:chOff x="1066800" y="1676400"/>
            <a:chExt cx="5267325" cy="5060494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08496" y="3868938"/>
              <a:ext cx="5181600" cy="2867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066800" y="1676400"/>
              <a:ext cx="5267325" cy="2215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8743935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447800"/>
            <a:ext cx="6334125" cy="35474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53200" y="3503296"/>
            <a:ext cx="3352800" cy="284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6747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속해 있는 라이브러리 클래스</a:t>
            </a:r>
            <a:endParaRPr lang="en-US" altLang="ko-KR" dirty="0" smtClean="0"/>
          </a:p>
          <a:p>
            <a:r>
              <a:rPr lang="ko-KR" altLang="en-US" dirty="0" smtClean="0"/>
              <a:t>모든 자바 클래스의 최상위 클래스는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 smtClean="0"/>
              <a:t>명시적으로 상위 클래스가 지정된 경우에도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상위 클래스의 상위 클래스가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 반복 가능</a:t>
            </a:r>
            <a:r>
              <a:rPr lang="en-US" altLang="ko-KR" dirty="0" smtClean="0"/>
              <a:t>) </a:t>
            </a:r>
            <a:r>
              <a:rPr lang="ko-KR" altLang="en-US" dirty="0" smtClean="0"/>
              <a:t>최종적으로는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즉 </a:t>
            </a:r>
            <a:r>
              <a:rPr lang="en-US" altLang="ko-KR" dirty="0" smtClean="0"/>
              <a:t>Object </a:t>
            </a:r>
            <a:r>
              <a:rPr lang="ko-KR" altLang="en-US" dirty="0" smtClean="0"/>
              <a:t>클래스에서 선언된 모든 속성과 기능은 모든 자바 클래스에 상속되기 때문에 자유롭게 사용할 수 있다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77409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1295400" y="1446992"/>
            <a:ext cx="6705600" cy="5334000"/>
            <a:chOff x="685800" y="1219200"/>
            <a:chExt cx="4557713" cy="3947785"/>
          </a:xfrm>
        </p:grpSpPr>
        <p:pic>
          <p:nvPicPr>
            <p:cNvPr id="2969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1219200"/>
              <a:ext cx="4557713" cy="26590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69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28929" y="3833010"/>
              <a:ext cx="4495801" cy="13339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991693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클래스에 선언된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객체의 클래스명과 메모리에서의 주소를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진수로 반환하는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6-1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362200"/>
            <a:ext cx="5976938" cy="17805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4477177"/>
            <a:ext cx="5419725" cy="506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96576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6-1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1371600"/>
            <a:ext cx="6515100" cy="4240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59125" y="4495800"/>
            <a:ext cx="2646875" cy="191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1286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8249" y="2209800"/>
            <a:ext cx="4425351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객체지향에서는 상속으로 문제를 해결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상속은 상위 클래스의 속성과 기능을 하위 클래스 상속시키고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하위 클래스에는 새로운 기능과 속성을 추가하면 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자바에서의 상속은 확장</a:t>
            </a:r>
            <a:r>
              <a:rPr lang="en-US" altLang="ko-KR" dirty="0" smtClean="0"/>
              <a:t>(extends)</a:t>
            </a:r>
            <a:r>
              <a:rPr lang="ko-KR" altLang="en-US" dirty="0" smtClean="0"/>
              <a:t>의 개념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하위 클래스 </a:t>
            </a:r>
            <a:r>
              <a:rPr lang="en-US" altLang="ko-KR" dirty="0" smtClean="0"/>
              <a:t>= </a:t>
            </a:r>
            <a:r>
              <a:rPr lang="ko-KR" altLang="en-US" dirty="0" smtClean="0"/>
              <a:t>상위 클래스 </a:t>
            </a:r>
            <a:r>
              <a:rPr lang="en-US" altLang="ko-KR" dirty="0" smtClean="0"/>
              <a:t>+ </a:t>
            </a:r>
            <a:r>
              <a:rPr lang="ko-KR" altLang="en-US" dirty="0" smtClean="0"/>
              <a:t>하위 클래스에 추가된 기능과 속성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1-1 </a:t>
            </a:r>
            <a:r>
              <a:rPr lang="ko-KR" altLang="en-US" dirty="0" smtClean="0">
                <a:latin typeface="+mj-ea"/>
                <a:ea typeface="+mj-ea"/>
              </a:rPr>
              <a:t>모듈의 재사용과 객체지향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2146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6-1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599" y="1447800"/>
            <a:ext cx="6674651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91056" y="4876800"/>
            <a:ext cx="3214944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91377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앞에서 두 개의 </a:t>
            </a:r>
            <a:r>
              <a:rPr lang="ko-KR" altLang="en-US" dirty="0" err="1" smtClean="0"/>
              <a:t>변수값을</a:t>
            </a:r>
            <a:r>
              <a:rPr lang="ko-KR" altLang="en-US" dirty="0" smtClean="0"/>
              <a:t> 비교하는 연산자로 동등 연산자</a:t>
            </a:r>
            <a:r>
              <a:rPr lang="en-US" altLang="ko-KR" dirty="0" smtClean="0"/>
              <a:t>(==)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r>
              <a:rPr lang="ko-KR" altLang="en-US" dirty="0" smtClean="0"/>
              <a:t>동등 연산자를 참조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자료형의</a:t>
            </a:r>
            <a:r>
              <a:rPr lang="ko-KR" altLang="en-US" dirty="0" smtClean="0"/>
              <a:t> 변수에 적용할 수는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예상치 않은 결과를 나타내게 된다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변수는 가지고 있는 값이 실제 값인 반면에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참조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변수는 가지고 있는 값이 실제 값이 아니라 객체가 저장된 주소이기 때문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56072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438400" y="1066800"/>
            <a:ext cx="5666233" cy="5525165"/>
            <a:chOff x="2133600" y="1219200"/>
            <a:chExt cx="5666233" cy="5525165"/>
          </a:xfrm>
        </p:grpSpPr>
        <p:pic>
          <p:nvPicPr>
            <p:cNvPr id="33794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33600" y="1219200"/>
              <a:ext cx="5586413" cy="39893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79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1174" y="5207478"/>
              <a:ext cx="5598659" cy="1536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357850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1295400"/>
            <a:ext cx="5695950" cy="1340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1999" y="2743200"/>
            <a:ext cx="4737697" cy="35791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120392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905000"/>
            <a:ext cx="7600950" cy="1942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963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2133600" y="1066800"/>
            <a:ext cx="5410200" cy="5791200"/>
            <a:chOff x="609600" y="1752600"/>
            <a:chExt cx="5219700" cy="5579852"/>
          </a:xfrm>
        </p:grpSpPr>
        <p:pic>
          <p:nvPicPr>
            <p:cNvPr id="3686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4206" y="3852289"/>
              <a:ext cx="5075238" cy="3480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86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9600" y="1752600"/>
              <a:ext cx="5219700" cy="21219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24800" y="4419600"/>
            <a:ext cx="1981200" cy="1633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06470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10.16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6-2 equals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Object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2209800" y="1143000"/>
            <a:ext cx="4572000" cy="5486400"/>
            <a:chOff x="2209800" y="1219200"/>
            <a:chExt cx="3581401" cy="4310997"/>
          </a:xfrm>
        </p:grpSpPr>
        <p:pic>
          <p:nvPicPr>
            <p:cNvPr id="378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209801" y="4876800"/>
              <a:ext cx="3581400" cy="6533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89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09800" y="1219200"/>
              <a:ext cx="3548063" cy="36746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7600" y="4791992"/>
            <a:ext cx="2438400" cy="1685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85180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자바에서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3</a:t>
            </a:r>
            <a:r>
              <a:rPr lang="ko-KR" altLang="en-US" dirty="0" smtClean="0"/>
              <a:t>가지 형태로 사용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모두 변하는 것을 방지하기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첫 번째는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지역 변수나 객체 변수에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을 붙여 상수로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의 두 번째 용도는 메소드에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을 붙여 선언하는 경우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경우에는 하위 클래스에서 이 메소드를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할 수 없다는 의미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마지막으로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은 클래스 선언에도 사용할 수 있다</a:t>
            </a:r>
            <a:r>
              <a:rPr lang="en-US" altLang="ko-KR" dirty="0" smtClean="0"/>
              <a:t>. final</a:t>
            </a:r>
            <a:r>
              <a:rPr lang="ko-KR" altLang="en-US" dirty="0" smtClean="0"/>
              <a:t>이 붙은 클래스는 상속을 허용하지 않는다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282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첫 번째는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지역 변수나 객체 변수에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을 붙여 상수로 사용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  <a:endParaRPr lang="ko-KR" altLang="en-US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752600"/>
            <a:ext cx="6238875" cy="40603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25478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의 두 번째 용도는 메소드에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을 붙여 선언하는 경우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경우에는 하위 클래스에서 이 메소드를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할 수 없다는 의미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676400" y="2057400"/>
            <a:ext cx="7358062" cy="3490912"/>
            <a:chOff x="1676400" y="2057400"/>
            <a:chExt cx="7358062" cy="3490912"/>
          </a:xfrm>
        </p:grpSpPr>
        <p:grpSp>
          <p:nvGrpSpPr>
            <p:cNvPr id="8" name="그룹 7"/>
            <p:cNvGrpSpPr/>
            <p:nvPr/>
          </p:nvGrpSpPr>
          <p:grpSpPr>
            <a:xfrm>
              <a:off x="1676400" y="2057400"/>
              <a:ext cx="7358062" cy="3490912"/>
              <a:chOff x="795338" y="2528888"/>
              <a:chExt cx="8315325" cy="3724906"/>
            </a:xfrm>
          </p:grpSpPr>
          <p:pic>
            <p:nvPicPr>
              <p:cNvPr id="39939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820948" y="4291644"/>
                <a:ext cx="8229600" cy="19621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9938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95338" y="2528888"/>
                <a:ext cx="8315325" cy="18002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13292" y="3764756"/>
              <a:ext cx="162672" cy="319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4867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상속의 효과 </a:t>
            </a:r>
            <a:endParaRPr lang="en-US" altLang="ko-KR" sz="2400" dirty="0" smtClean="0"/>
          </a:p>
          <a:p>
            <a:pPr lvl="1"/>
            <a:r>
              <a:rPr lang="ko-KR" altLang="en-US" sz="1800" dirty="0" smtClean="0"/>
              <a:t>클래스 검색이 쉬움</a:t>
            </a:r>
          </a:p>
          <a:p>
            <a:pPr lvl="2"/>
            <a:r>
              <a:rPr lang="ko-KR" altLang="en-US" sz="1400" dirty="0" smtClean="0"/>
              <a:t>상속을 통하여 클래스를 체계화할 수 있습니다</a:t>
            </a:r>
            <a:r>
              <a:rPr lang="en-US" altLang="ko-KR" sz="1400" dirty="0" smtClean="0"/>
              <a:t>.</a:t>
            </a:r>
          </a:p>
          <a:p>
            <a:pPr lvl="1"/>
            <a:r>
              <a:rPr lang="ko-KR" altLang="en-US" sz="1800" dirty="0" smtClean="0"/>
              <a:t>클래스 확장이 쉬움</a:t>
            </a:r>
          </a:p>
          <a:p>
            <a:pPr lvl="2"/>
            <a:r>
              <a:rPr lang="ko-KR" altLang="en-US" sz="1400" dirty="0" smtClean="0"/>
              <a:t>상속을 통하여 새로운 클래스를 생성하기가 용이합니다</a:t>
            </a:r>
            <a:endParaRPr lang="en-US" altLang="ko-KR" sz="1400" dirty="0" smtClean="0"/>
          </a:p>
          <a:p>
            <a:pPr lvl="1"/>
            <a:r>
              <a:rPr lang="ko-KR" altLang="en-US" sz="1800" dirty="0" smtClean="0"/>
              <a:t>클래스 변경이 쉬움</a:t>
            </a:r>
          </a:p>
          <a:p>
            <a:pPr lvl="2"/>
            <a:r>
              <a:rPr lang="ko-KR" altLang="en-US" sz="1400" dirty="0" smtClean="0"/>
              <a:t>상속을 통하여 기존 클래스의 기능을 쉽게 변경할 수 있습니다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1-2 </a:t>
            </a:r>
            <a:r>
              <a:rPr lang="ko-KR" altLang="en-US" dirty="0" smtClean="0">
                <a:latin typeface="+mj-ea"/>
                <a:ea typeface="+mj-ea"/>
              </a:rPr>
              <a:t>상속의 효과와 자바 상속의 특징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348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마지막으로 </a:t>
            </a:r>
            <a:r>
              <a:rPr lang="en-US" altLang="ko-KR" dirty="0" smtClean="0"/>
              <a:t>final</a:t>
            </a:r>
            <a:r>
              <a:rPr lang="ko-KR" altLang="en-US" dirty="0" smtClean="0"/>
              <a:t>은 클래스 선언에도 사용할 수 있다</a:t>
            </a:r>
            <a:r>
              <a:rPr lang="en-US" altLang="ko-KR" dirty="0" smtClean="0"/>
              <a:t>. final</a:t>
            </a:r>
            <a:r>
              <a:rPr lang="ko-KR" altLang="en-US" dirty="0" smtClean="0"/>
              <a:t>이 붙은 클래스는 상속을 허용하지 않는다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2286000"/>
            <a:ext cx="6824663" cy="19387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821959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자바는 </a:t>
            </a:r>
            <a:r>
              <a:rPr lang="ko-KR" altLang="en-US" dirty="0" smtClean="0"/>
              <a:t>클래스를 </a:t>
            </a:r>
            <a:r>
              <a:rPr lang="ko-KR" altLang="en-US" dirty="0"/>
              <a:t>재사용하기 </a:t>
            </a:r>
            <a:r>
              <a:rPr lang="ko-KR" altLang="en-US" dirty="0" smtClean="0"/>
              <a:t>위한 방법으로 </a:t>
            </a:r>
            <a:r>
              <a:rPr lang="ko-KR" altLang="en-US" dirty="0"/>
              <a:t>상속뿐만 아니라 </a:t>
            </a:r>
            <a:r>
              <a:rPr lang="ko-KR" altLang="en-US" dirty="0" smtClean="0"/>
              <a:t>포함 </a:t>
            </a:r>
            <a:r>
              <a:rPr lang="en-US" altLang="ko-KR" dirty="0" smtClean="0"/>
              <a:t>(Composite) </a:t>
            </a:r>
            <a:r>
              <a:rPr lang="ko-KR" altLang="en-US" dirty="0"/>
              <a:t>관계를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상속관계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“</a:t>
            </a:r>
            <a:r>
              <a:rPr lang="en-US" altLang="ko-KR" dirty="0"/>
              <a:t>is-a”(~</a:t>
            </a:r>
            <a:r>
              <a:rPr lang="ko-KR" altLang="en-US" dirty="0"/>
              <a:t>은 </a:t>
            </a:r>
            <a:r>
              <a:rPr lang="en-US" altLang="ko-KR" dirty="0"/>
              <a:t>~</a:t>
            </a:r>
            <a:r>
              <a:rPr lang="ko-KR" altLang="en-US" dirty="0"/>
              <a:t>이다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포함관계를 </a:t>
            </a:r>
            <a:r>
              <a:rPr lang="ko-KR" altLang="en-US" dirty="0"/>
              <a:t>“</a:t>
            </a:r>
            <a:r>
              <a:rPr lang="en-US" altLang="ko-KR" dirty="0"/>
              <a:t>has-a</a:t>
            </a:r>
            <a:r>
              <a:rPr lang="en-US" altLang="ko-KR" dirty="0" smtClean="0"/>
              <a:t>”(~</a:t>
            </a:r>
            <a:r>
              <a:rPr lang="ko-KR" altLang="en-US" dirty="0"/>
              <a:t>은 </a:t>
            </a:r>
            <a:r>
              <a:rPr lang="en-US" altLang="ko-KR" dirty="0"/>
              <a:t>~</a:t>
            </a:r>
            <a:r>
              <a:rPr lang="ko-KR" altLang="en-US" dirty="0"/>
              <a:t>을 가지고 있다</a:t>
            </a:r>
            <a:r>
              <a:rPr lang="en-US" altLang="ko-KR" dirty="0"/>
              <a:t>)</a:t>
            </a:r>
            <a:r>
              <a:rPr lang="ko-KR" altLang="en-US" dirty="0"/>
              <a:t>로 </a:t>
            </a:r>
            <a:r>
              <a:rPr lang="ko-KR" altLang="en-US" dirty="0" smtClean="0"/>
              <a:t>표현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984529"/>
            <a:ext cx="6019800" cy="3192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082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8.1 </a:t>
            </a:r>
            <a:r>
              <a:rPr lang="ko-KR" altLang="en-US" dirty="0" smtClean="0">
                <a:latin typeface="+mj-ea"/>
                <a:ea typeface="+mj-ea"/>
              </a:rPr>
              <a:t>포함관계의 표현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295400"/>
            <a:ext cx="4543425" cy="4948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8680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8.1 </a:t>
            </a:r>
            <a:r>
              <a:rPr lang="ko-KR" altLang="en-US" dirty="0" smtClean="0">
                <a:latin typeface="+mj-ea"/>
                <a:ea typeface="+mj-ea"/>
              </a:rPr>
              <a:t>포함관계의 표현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25160"/>
            <a:ext cx="4495800" cy="5088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447800"/>
            <a:ext cx="3564295" cy="50125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969450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8.1 </a:t>
            </a:r>
            <a:r>
              <a:rPr lang="ko-KR" altLang="en-US" dirty="0" smtClean="0">
                <a:latin typeface="+mj-ea"/>
                <a:ea typeface="+mj-ea"/>
              </a:rPr>
              <a:t>포함관계의 표현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1600200"/>
            <a:ext cx="6700838" cy="222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92923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8.1 </a:t>
            </a:r>
            <a:r>
              <a:rPr lang="ko-KR" altLang="en-US" dirty="0" smtClean="0">
                <a:latin typeface="+mj-ea"/>
                <a:ea typeface="+mj-ea"/>
              </a:rPr>
              <a:t>포함관계의 표현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533400" y="1295400"/>
            <a:ext cx="4054637" cy="5181600"/>
            <a:chOff x="593563" y="1219200"/>
            <a:chExt cx="4630510" cy="5909674"/>
          </a:xfrm>
        </p:grpSpPr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563" y="1219200"/>
              <a:ext cx="4595813" cy="1973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3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260" y="3149183"/>
              <a:ext cx="4595813" cy="3979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4724400" y="1447800"/>
            <a:ext cx="3381375" cy="4824292"/>
            <a:chOff x="4876800" y="1371600"/>
            <a:chExt cx="3381375" cy="4824292"/>
          </a:xfrm>
        </p:grpSpPr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1371600"/>
              <a:ext cx="3381375" cy="26691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45" name="Picture 5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1682" y="4040764"/>
              <a:ext cx="3327918" cy="2155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204679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8.1 </a:t>
            </a:r>
            <a:r>
              <a:rPr lang="ko-KR" altLang="en-US" dirty="0" smtClean="0">
                <a:latin typeface="+mj-ea"/>
                <a:ea typeface="+mj-ea"/>
              </a:rPr>
              <a:t>포함관계의 표현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상속과 포함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676400"/>
            <a:ext cx="6096000" cy="2218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8971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상속</a:t>
            </a:r>
            <a:r>
              <a:rPr lang="en-US" altLang="ko-KR" dirty="0" smtClean="0"/>
              <a:t>Inheritance</a:t>
            </a:r>
            <a:r>
              <a:rPr lang="ko-KR" altLang="en-US" dirty="0" smtClean="0"/>
              <a:t>의 개요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절차 지향에서의 모듈의 재사용이 가능하기는 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비슷한 모듈의 양산과 코드의 중복 문제가 발생하게 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상속은 객체 지향의 주요 특성인 모듈의 재사용과 코드의 간결성을 제공합니다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객체 지향에서 상속은 확장의 개념으로 상위 클래스의 모든 요소를 상속받고 추가 요소를 더 가지는 개념입니다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상속은 다양한 효과와 특성을 가집니다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smtClean="0"/>
              <a:t>상속과 한정자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클래스가 상속되면 상위 클래스에 선언된 멤버 변수는 접근 한정자에 따라 상속 여부가 결정됩니다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smtClean="0"/>
              <a:t>protected </a:t>
            </a:r>
            <a:r>
              <a:rPr lang="ko-KR" altLang="en-US" sz="1600" dirty="0" smtClean="0"/>
              <a:t>접근 한정자는 같은 패키지 내의 클래스와 같은 패키지는 아니지만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상속된 클래스에서 사용 가능한 접근 한정자입니다</a:t>
            </a:r>
            <a:r>
              <a:rPr lang="en-US" altLang="ko-KR" sz="16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3160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04800" y="1219200"/>
            <a:ext cx="9220200" cy="5280248"/>
          </a:xfrm>
        </p:spPr>
        <p:txBody>
          <a:bodyPr>
            <a:noAutofit/>
          </a:bodyPr>
          <a:lstStyle/>
          <a:p>
            <a:r>
              <a:rPr lang="ko-KR" altLang="en-US" sz="1800" dirty="0" smtClean="0"/>
              <a:t>상속과 </a:t>
            </a:r>
            <a:r>
              <a:rPr lang="ko-KR" altLang="en-US" sz="1800" dirty="0" err="1" smtClean="0"/>
              <a:t>생성자</a:t>
            </a:r>
            <a:endParaRPr lang="ko-KR" altLang="en-US" sz="1800" dirty="0" smtClean="0"/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① 상속 관계에서 매개 변수가 없는 </a:t>
            </a:r>
            <a:r>
              <a:rPr lang="ko-KR" altLang="en-US" sz="1400" dirty="0" err="1" smtClean="0"/>
              <a:t>생성자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묵시적 </a:t>
            </a:r>
            <a:r>
              <a:rPr lang="ko-KR" altLang="en-US" sz="1400" dirty="0" err="1" smtClean="0"/>
              <a:t>생성자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는 하위 클래스에서 객체가 생성될 때 자동으로 수행됩니다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② 묵시적 생성자가 아닌 경우에는 명시적으로 </a:t>
            </a:r>
            <a:r>
              <a:rPr lang="en-US" altLang="ko-KR" sz="1400" dirty="0" smtClean="0"/>
              <a:t>super</a:t>
            </a:r>
            <a:r>
              <a:rPr lang="ko-KR" altLang="en-US" sz="1400" dirty="0" smtClean="0"/>
              <a:t>를 사용하여 호출하여야 합니다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r>
              <a:rPr lang="ko-KR" altLang="en-US" sz="1800" dirty="0" smtClean="0"/>
              <a:t>상속과 </a:t>
            </a:r>
            <a:r>
              <a:rPr lang="ko-KR" altLang="en-US" sz="1800" dirty="0" err="1" smtClean="0"/>
              <a:t>메소드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오버라이딩</a:t>
            </a:r>
            <a:endParaRPr lang="ko-KR" altLang="en-US" sz="1800" dirty="0" smtClean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400" dirty="0" smtClean="0"/>
              <a:t>① 클래스가 상속되면 상위 클래스에 선언된 </a:t>
            </a:r>
            <a:r>
              <a:rPr lang="ko-KR" altLang="en-US" sz="1400" dirty="0" err="1" smtClean="0"/>
              <a:t>메소드도</a:t>
            </a:r>
            <a:r>
              <a:rPr lang="ko-KR" altLang="en-US" sz="1400" dirty="0" smtClean="0"/>
              <a:t> 접근 한정자에 따라 상속 여부가 결정됩니다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② </a:t>
            </a:r>
            <a:r>
              <a:rPr lang="ko-KR" altLang="en-US" sz="1400" dirty="0" smtClean="0"/>
              <a:t>상위 클래스에서 선언된 </a:t>
            </a:r>
            <a:r>
              <a:rPr lang="ko-KR" altLang="en-US" sz="1400" dirty="0" err="1" smtClean="0"/>
              <a:t>메소드와</a:t>
            </a:r>
            <a:r>
              <a:rPr lang="ko-KR" altLang="en-US" sz="1400" dirty="0" smtClean="0"/>
              <a:t> 같은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하위 클래스에 선언하는 것을 </a:t>
            </a:r>
            <a:r>
              <a:rPr lang="ko-KR" altLang="en-US" sz="1400" dirty="0" err="1" smtClean="0"/>
              <a:t>오버라이딩이라</a:t>
            </a:r>
            <a:r>
              <a:rPr lang="ko-KR" altLang="en-US" sz="1400" dirty="0" smtClean="0"/>
              <a:t> 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③ </a:t>
            </a:r>
            <a:r>
              <a:rPr lang="ko-KR" altLang="en-US" sz="1400" dirty="0" err="1" smtClean="0"/>
              <a:t>오버라이딩이</a:t>
            </a:r>
            <a:r>
              <a:rPr lang="ko-KR" altLang="en-US" sz="1400" dirty="0" smtClean="0"/>
              <a:t> 성립되기 위해서는 상위 클래스의 </a:t>
            </a:r>
            <a:r>
              <a:rPr lang="ko-KR" altLang="en-US" sz="1400" dirty="0" err="1" smtClean="0"/>
              <a:t>메소드와</a:t>
            </a:r>
            <a:r>
              <a:rPr lang="ko-KR" altLang="en-US" sz="1400" dirty="0" smtClean="0"/>
              <a:t> 매개 변수의 형과 개수가 정확하게 일치해야 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④ </a:t>
            </a:r>
            <a:r>
              <a:rPr lang="ko-KR" altLang="en-US" sz="1400" dirty="0" smtClean="0"/>
              <a:t>상속 관계에서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오버라이딩되면</a:t>
            </a:r>
            <a:r>
              <a:rPr lang="ko-KR" altLang="en-US" sz="1400" dirty="0" smtClean="0"/>
              <a:t> 상위 클래스의 </a:t>
            </a:r>
            <a:r>
              <a:rPr lang="ko-KR" altLang="en-US" sz="1400" dirty="0" err="1" smtClean="0"/>
              <a:t>메소드는</a:t>
            </a:r>
            <a:r>
              <a:rPr lang="ko-KR" altLang="en-US" sz="1400" dirty="0" smtClean="0"/>
              <a:t> 가려지게 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⑤ </a:t>
            </a:r>
            <a:r>
              <a:rPr lang="ko-KR" altLang="en-US" sz="1400" dirty="0" smtClean="0"/>
              <a:t>오버로딩의 개념이 중첩이라면</a:t>
            </a:r>
            <a:r>
              <a:rPr lang="en-US" altLang="ko-KR" sz="1400" dirty="0" smtClean="0"/>
              <a:t>, </a:t>
            </a:r>
            <a:r>
              <a:rPr lang="ko-KR" altLang="en-US" sz="1400" dirty="0" err="1" smtClean="0"/>
              <a:t>오버라이딩의</a:t>
            </a:r>
            <a:r>
              <a:rPr lang="ko-KR" altLang="en-US" sz="1400" dirty="0" smtClean="0"/>
              <a:t> 개념은 상위 클래스의 </a:t>
            </a:r>
            <a:r>
              <a:rPr lang="ko-KR" altLang="en-US" sz="1400" dirty="0" err="1" smtClean="0"/>
              <a:t>메소드를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대치하는치환에</a:t>
            </a:r>
            <a:r>
              <a:rPr lang="ko-KR" altLang="en-US" sz="1400" dirty="0" smtClean="0"/>
              <a:t> 해당됩니다</a:t>
            </a:r>
            <a:r>
              <a:rPr lang="en-US" altLang="ko-KR" sz="1400" dirty="0" smtClean="0"/>
              <a:t>.</a:t>
            </a:r>
          </a:p>
          <a:p>
            <a:pPr>
              <a:buNone/>
            </a:pPr>
            <a:r>
              <a:rPr lang="en-US" altLang="ko-KR" sz="1400" dirty="0" smtClean="0"/>
              <a:t>	</a:t>
            </a:r>
            <a:r>
              <a:rPr lang="ko-KR" altLang="en-US" sz="1400" dirty="0" smtClean="0"/>
              <a:t>⑥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될 때 상위 클래스 </a:t>
            </a:r>
            <a:r>
              <a:rPr lang="ko-KR" altLang="en-US" sz="1400" dirty="0" err="1" smtClean="0"/>
              <a:t>메소드의</a:t>
            </a:r>
            <a:r>
              <a:rPr lang="ko-KR" altLang="en-US" sz="1400" dirty="0" smtClean="0"/>
              <a:t> 한정자보다는 접근 허용 범위가 넓어야 합니다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109150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en-US" altLang="ko-KR" sz="1600" dirty="0" smtClean="0"/>
              <a:t>super</a:t>
            </a:r>
            <a:r>
              <a:rPr lang="ko-KR" altLang="en-US" sz="1600" dirty="0" smtClean="0"/>
              <a:t>는 하위 클래스에 의해 가려진 상위 클래스의 멤버 변수나 메소드에 접근할 때 사용합니다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상위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호출할 때도 사용합니다</a:t>
            </a:r>
            <a:r>
              <a:rPr lang="en-US" altLang="ko-KR" sz="1600" dirty="0" smtClean="0"/>
              <a:t>.</a:t>
            </a:r>
          </a:p>
          <a:p>
            <a:r>
              <a:rPr lang="en-US" altLang="ko-KR" dirty="0" smtClean="0"/>
              <a:t>Object </a:t>
            </a:r>
            <a:r>
              <a:rPr lang="ko-KR" altLang="en-US" dirty="0" smtClean="0"/>
              <a:t>클래스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모든 자바 클래스의 최상위 클래스는 </a:t>
            </a:r>
            <a:r>
              <a:rPr lang="en-US" altLang="ko-KR" sz="1600" dirty="0" smtClean="0"/>
              <a:t>Object </a:t>
            </a:r>
            <a:r>
              <a:rPr lang="ko-KR" altLang="en-US" sz="1600" dirty="0" smtClean="0"/>
              <a:t>클래스입니다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모든 자바 프로그램에는 </a:t>
            </a:r>
            <a:r>
              <a:rPr lang="en-US" altLang="ko-KR" sz="1600" dirty="0" smtClean="0"/>
              <a:t>Object </a:t>
            </a:r>
            <a:r>
              <a:rPr lang="ko-KR" altLang="en-US" sz="1600" dirty="0" smtClean="0"/>
              <a:t>클래스에서 제공되는 </a:t>
            </a:r>
            <a:r>
              <a:rPr lang="ko-KR" altLang="en-US" sz="1600" dirty="0" err="1" smtClean="0"/>
              <a:t>메소드가</a:t>
            </a:r>
            <a:r>
              <a:rPr lang="ko-KR" altLang="en-US" sz="1600" dirty="0" smtClean="0"/>
              <a:t> 상속되므로 사용할 수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</a:t>
            </a:r>
            <a:r>
              <a:rPr lang="en-US" altLang="ko-KR" sz="1600" dirty="0" smtClean="0"/>
              <a:t>Object </a:t>
            </a:r>
            <a:r>
              <a:rPr lang="ko-KR" altLang="en-US" sz="1600" dirty="0" smtClean="0"/>
              <a:t>클래스에서 제공되는 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객체의 특성을 나타내기 위해 사용되는 </a:t>
            </a:r>
            <a:r>
              <a:rPr lang="ko-KR" altLang="en-US" sz="1600" dirty="0" err="1" smtClean="0"/>
              <a:t>메소드로서</a:t>
            </a:r>
            <a:r>
              <a:rPr lang="ko-KR" altLang="en-US" sz="1600" dirty="0" smtClean="0"/>
              <a:t> 출력문의 매개 변수로 객체가 사용될 때 자동으로 호출되는 </a:t>
            </a:r>
            <a:r>
              <a:rPr lang="ko-KR" altLang="en-US" sz="1600" dirty="0" err="1" smtClean="0"/>
              <a:t>메소드입니다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</a:t>
            </a:r>
            <a:r>
              <a:rPr lang="en-US" altLang="ko-KR" sz="1600" dirty="0" smtClean="0"/>
              <a:t>Object </a:t>
            </a:r>
            <a:r>
              <a:rPr lang="ko-KR" altLang="en-US" sz="1600" dirty="0" smtClean="0"/>
              <a:t>클래스에서 제공되는 </a:t>
            </a:r>
            <a:r>
              <a:rPr lang="en-US" altLang="ko-KR" sz="1600" dirty="0" smtClean="0"/>
              <a:t>equals()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객체의 동등 관계를 나타내는 </a:t>
            </a:r>
            <a:r>
              <a:rPr lang="ko-KR" altLang="en-US" sz="1600" dirty="0" err="1" smtClean="0"/>
              <a:t>메소드로서</a:t>
            </a:r>
            <a:r>
              <a:rPr lang="ko-KR" altLang="en-US" sz="1600" dirty="0" smtClean="0"/>
              <a:t> 물리적으로 같은 장소에 있는지를 비교하여 결과를 반환합니다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⑤ 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메소드와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equals()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클래스 작성 시 </a:t>
            </a:r>
            <a:r>
              <a:rPr lang="ko-KR" altLang="en-US" sz="1600" dirty="0" err="1" smtClean="0"/>
              <a:t>오버라이딩하여</a:t>
            </a:r>
            <a:r>
              <a:rPr lang="ko-KR" altLang="en-US" sz="1600" dirty="0" smtClean="0"/>
              <a:t> 유용하게 사용할 수 있습니다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294490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자바 상속의 특징 </a:t>
            </a:r>
            <a:endParaRPr lang="en-US" altLang="ko-KR" sz="2400" dirty="0" smtClean="0"/>
          </a:p>
          <a:p>
            <a:pPr lvl="1"/>
            <a:r>
              <a:rPr lang="ko-KR" altLang="en-US" sz="1800" dirty="0" smtClean="0"/>
              <a:t>다중 상속을 허용하지 않습니다</a:t>
            </a:r>
            <a:r>
              <a:rPr lang="en-US" altLang="ko-KR" sz="1800" dirty="0" smtClean="0"/>
              <a:t>.</a:t>
            </a:r>
          </a:p>
          <a:p>
            <a:pPr lvl="1"/>
            <a:r>
              <a:rPr lang="ko-KR" altLang="en-US" sz="1800" dirty="0" smtClean="0"/>
              <a:t>자바 모든 클래스는 </a:t>
            </a:r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클래스로부터 상속됩니다</a:t>
            </a:r>
            <a:r>
              <a:rPr lang="en-US" altLang="ko-KR" sz="1800" dirty="0" smtClean="0"/>
              <a:t>.</a:t>
            </a:r>
          </a:p>
          <a:p>
            <a:pPr lvl="2"/>
            <a:r>
              <a:rPr lang="ko-KR" altLang="en-US" sz="1600" dirty="0" smtClean="0"/>
              <a:t>자바의 최상위 클래스는 </a:t>
            </a:r>
            <a:r>
              <a:rPr lang="en-US" altLang="ko-KR" sz="1600" dirty="0" smtClean="0"/>
              <a:t>Object </a:t>
            </a:r>
            <a:r>
              <a:rPr lang="ko-KR" altLang="en-US" sz="1600" dirty="0" smtClean="0"/>
              <a:t>클래스입니다</a:t>
            </a:r>
            <a:r>
              <a:rPr lang="en-US" altLang="ko-KR" sz="1600" dirty="0" smtClean="0"/>
              <a:t>. Object </a:t>
            </a:r>
            <a:r>
              <a:rPr lang="ko-KR" altLang="en-US" sz="1600" dirty="0" smtClean="0"/>
              <a:t>클래스는 명시적으로 상속하지 않아도 묵시적 상속이 이루어집니다</a:t>
            </a:r>
            <a:r>
              <a:rPr lang="en-US" altLang="ko-KR" sz="1600" dirty="0" smtClean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1-2 </a:t>
            </a:r>
            <a:r>
              <a:rPr lang="ko-KR" altLang="en-US" dirty="0" smtClean="0">
                <a:latin typeface="+mj-ea"/>
                <a:ea typeface="+mj-ea"/>
              </a:rPr>
              <a:t>상속의 효과와 자바 상속의 특징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2770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final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객체 변수나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지역 변수를 </a:t>
            </a:r>
            <a:r>
              <a:rPr lang="en-US" altLang="ko-KR" sz="1600" dirty="0" smtClean="0"/>
              <a:t>final</a:t>
            </a:r>
            <a:r>
              <a:rPr lang="ko-KR" altLang="en-US" sz="1600" dirty="0" smtClean="0"/>
              <a:t>로 선언하여 변하지 않는 </a:t>
            </a:r>
            <a:r>
              <a:rPr lang="ko-KR" altLang="en-US" sz="1600" dirty="0" err="1" smtClean="0"/>
              <a:t>상수값을</a:t>
            </a:r>
            <a:r>
              <a:rPr lang="ko-KR" altLang="en-US" sz="1600" dirty="0" smtClean="0"/>
              <a:t> 지정할 수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final</a:t>
            </a:r>
            <a:r>
              <a:rPr lang="ko-KR" altLang="en-US" sz="1600" dirty="0" smtClean="0"/>
              <a:t>로 지정하면 하위 클래스에서 </a:t>
            </a:r>
            <a:r>
              <a:rPr lang="ko-KR" altLang="en-US" sz="1600" dirty="0" err="1" smtClean="0"/>
              <a:t>오버라이딩</a:t>
            </a:r>
            <a:r>
              <a:rPr lang="ko-KR" altLang="en-US" sz="1600" dirty="0" smtClean="0"/>
              <a:t> 할 수 없습니다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클래스를 </a:t>
            </a:r>
            <a:r>
              <a:rPr lang="en-US" altLang="ko-KR" sz="1600" dirty="0" smtClean="0"/>
              <a:t>final</a:t>
            </a:r>
            <a:r>
              <a:rPr lang="ko-KR" altLang="en-US" sz="1600" dirty="0" smtClean="0"/>
              <a:t>로 지정하면 하위 클래스를 가질 수 없다는 의미입니다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</a:t>
            </a:r>
            <a:r>
              <a:rPr lang="en-US" altLang="ko-KR" sz="1600" dirty="0" smtClean="0"/>
              <a:t>final</a:t>
            </a:r>
            <a:r>
              <a:rPr lang="ko-KR" altLang="en-US" sz="1600" dirty="0" smtClean="0"/>
              <a:t>을 사용하는 이유는 보안과 설계의 명확화를 위해서입니다</a:t>
            </a:r>
            <a:r>
              <a:rPr lang="en-US" altLang="ko-KR" sz="1600" dirty="0" smtClean="0"/>
              <a:t>.</a:t>
            </a:r>
          </a:p>
          <a:p>
            <a:pPr fontAlgn="auto">
              <a:spcAft>
                <a:spcPts val="0"/>
              </a:spcAft>
            </a:pPr>
            <a:endParaRPr lang="en-US" altLang="ko-KR" dirty="0" smtClean="0"/>
          </a:p>
          <a:p>
            <a:pPr fontAlgn="auto">
              <a:spcAft>
                <a:spcPts val="0"/>
              </a:spcAft>
            </a:pPr>
            <a:r>
              <a:rPr lang="ko-KR" altLang="en-US" dirty="0" smtClean="0"/>
              <a:t>상속과 포함</a:t>
            </a:r>
            <a:endParaRPr lang="en-US" altLang="ko-KR" dirty="0" smtClean="0"/>
          </a:p>
          <a:p>
            <a:pPr marL="800100" lvl="1" indent="-342900">
              <a:buFont typeface="+mj-ea"/>
              <a:buAutoNum type="circleNumDbPlain"/>
            </a:pPr>
            <a:r>
              <a:rPr lang="ko-KR" altLang="en-US" b="1" dirty="0" smtClean="0">
                <a:solidFill>
                  <a:srgbClr val="C00000"/>
                </a:solidFill>
              </a:rPr>
              <a:t>자바는 </a:t>
            </a:r>
            <a:r>
              <a:rPr lang="ko-KR" altLang="en-US" b="1" dirty="0">
                <a:solidFill>
                  <a:srgbClr val="C00000"/>
                </a:solidFill>
              </a:rPr>
              <a:t>클래스를 재사용하기 위한 방법으로 상속뿐만 아니라 포함 </a:t>
            </a:r>
            <a:r>
              <a:rPr lang="en-US" altLang="ko-KR" b="1" dirty="0">
                <a:solidFill>
                  <a:srgbClr val="C00000"/>
                </a:solidFill>
              </a:rPr>
              <a:t>(Composite) </a:t>
            </a:r>
            <a:r>
              <a:rPr lang="ko-KR" altLang="en-US" b="1" dirty="0">
                <a:solidFill>
                  <a:srgbClr val="C00000"/>
                </a:solidFill>
              </a:rPr>
              <a:t>관계를 제공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rgbClr val="C00000"/>
                </a:solidFill>
              </a:rPr>
              <a:t>상속관계 </a:t>
            </a:r>
            <a:r>
              <a:rPr lang="en-US" altLang="ko-KR" b="1" dirty="0">
                <a:solidFill>
                  <a:srgbClr val="C00000"/>
                </a:solidFill>
              </a:rPr>
              <a:t>: </a:t>
            </a:r>
            <a:r>
              <a:rPr lang="ko-KR" altLang="en-US" b="1" dirty="0">
                <a:solidFill>
                  <a:srgbClr val="C00000"/>
                </a:solidFill>
              </a:rPr>
              <a:t>“</a:t>
            </a:r>
            <a:r>
              <a:rPr lang="en-US" altLang="ko-KR" b="1" dirty="0">
                <a:solidFill>
                  <a:srgbClr val="C00000"/>
                </a:solidFill>
              </a:rPr>
              <a:t>is-a”(~</a:t>
            </a:r>
            <a:r>
              <a:rPr lang="ko-KR" altLang="en-US" b="1" dirty="0">
                <a:solidFill>
                  <a:srgbClr val="C00000"/>
                </a:solidFill>
              </a:rPr>
              <a:t>은 </a:t>
            </a:r>
            <a:r>
              <a:rPr lang="en-US" altLang="ko-KR" b="1" dirty="0">
                <a:solidFill>
                  <a:srgbClr val="C00000"/>
                </a:solidFill>
              </a:rPr>
              <a:t>~</a:t>
            </a:r>
            <a:r>
              <a:rPr lang="ko-KR" altLang="en-US" b="1" dirty="0">
                <a:solidFill>
                  <a:srgbClr val="C00000"/>
                </a:solidFill>
              </a:rPr>
              <a:t>이다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b="1" dirty="0">
                <a:solidFill>
                  <a:srgbClr val="C00000"/>
                </a:solidFill>
              </a:rPr>
              <a:t>로 표현</a:t>
            </a:r>
            <a:endParaRPr lang="en-US" altLang="ko-KR" b="1" dirty="0">
              <a:solidFill>
                <a:srgbClr val="C00000"/>
              </a:solidFill>
            </a:endParaRPr>
          </a:p>
          <a:p>
            <a:pPr marL="800100" lvl="1" indent="-342900" fontAlgn="auto">
              <a:spcAft>
                <a:spcPts val="0"/>
              </a:spcAft>
              <a:buFont typeface="+mj-ea"/>
              <a:buAutoNum type="circleNumDbPlain"/>
            </a:pPr>
            <a:r>
              <a:rPr lang="ko-KR" altLang="en-US" b="1" dirty="0">
                <a:solidFill>
                  <a:srgbClr val="C00000"/>
                </a:solidFill>
              </a:rPr>
              <a:t>포함관계를 “</a:t>
            </a:r>
            <a:r>
              <a:rPr lang="en-US" altLang="ko-KR" b="1" dirty="0">
                <a:solidFill>
                  <a:srgbClr val="C00000"/>
                </a:solidFill>
              </a:rPr>
              <a:t>has-a”(~</a:t>
            </a:r>
            <a:r>
              <a:rPr lang="ko-KR" altLang="en-US" b="1" dirty="0">
                <a:solidFill>
                  <a:srgbClr val="C00000"/>
                </a:solidFill>
              </a:rPr>
              <a:t>은 </a:t>
            </a:r>
            <a:r>
              <a:rPr lang="en-US" altLang="ko-KR" b="1" dirty="0">
                <a:solidFill>
                  <a:srgbClr val="C00000"/>
                </a:solidFill>
              </a:rPr>
              <a:t>~</a:t>
            </a:r>
            <a:r>
              <a:rPr lang="ko-KR" altLang="en-US" b="1" dirty="0">
                <a:solidFill>
                  <a:srgbClr val="C00000"/>
                </a:solidFill>
              </a:rPr>
              <a:t>을 가지고 있다</a:t>
            </a:r>
            <a:r>
              <a:rPr lang="en-US" altLang="ko-KR" b="1" dirty="0">
                <a:solidFill>
                  <a:srgbClr val="C00000"/>
                </a:solidFill>
              </a:rPr>
              <a:t>)</a:t>
            </a:r>
            <a:r>
              <a:rPr lang="ko-KR" altLang="en-US" b="1" dirty="0">
                <a:solidFill>
                  <a:srgbClr val="C00000"/>
                </a:solidFill>
              </a:rPr>
              <a:t>로 표현</a:t>
            </a:r>
            <a:endParaRPr lang="en-US" altLang="ko-KR" b="1" dirty="0">
              <a:solidFill>
                <a:srgbClr val="C00000"/>
              </a:solidFill>
            </a:endParaRPr>
          </a:p>
          <a:p>
            <a:pPr fontAlgn="auto">
              <a:spcAft>
                <a:spcPts val="0"/>
              </a:spcAft>
            </a:pPr>
            <a:endParaRPr lang="en-US" altLang="ko-KR" dirty="0"/>
          </a:p>
          <a:p>
            <a:pPr>
              <a:buNone/>
            </a:pPr>
            <a:endParaRPr lang="en-US" altLang="ko-KR" sz="1600" dirty="0" smtClean="0"/>
          </a:p>
          <a:p>
            <a:pPr>
              <a:buNone/>
            </a:pPr>
            <a:endParaRPr lang="ko-KR" altLang="en-US" sz="1200" dirty="0"/>
          </a:p>
        </p:txBody>
      </p:sp>
      <p:sp>
        <p:nvSpPr>
          <p:cNvPr id="6" name="내용 개체 틀 6"/>
          <p:cNvSpPr txBox="1">
            <a:spLocks/>
          </p:cNvSpPr>
          <p:nvPr/>
        </p:nvSpPr>
        <p:spPr>
          <a:xfrm>
            <a:off x="37322" y="4114800"/>
            <a:ext cx="9220200" cy="5280248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Font typeface="Wingdings" pitchFamily="2" charset="2"/>
              <a:buChar char="l"/>
              <a:defRPr sz="2000" b="1" kern="1200">
                <a:solidFill>
                  <a:schemeClr val="accent6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Font typeface="맑은 고딕" pitchFamily="50" charset="-127"/>
              <a:buChar char="-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FontTx/>
              <a:buBlip>
                <a:blip r:embed="rId3"/>
              </a:buBlip>
              <a:defRPr sz="1200" kern="1200">
                <a:solidFill>
                  <a:schemeClr val="accent1">
                    <a:lumMod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Font typeface="Arial" pitchFamily="34" charset="0"/>
              <a:buChar char="•"/>
              <a:defRPr sz="1000" kern="1200">
                <a:solidFill>
                  <a:schemeClr val="accent1">
                    <a:lumMod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30000"/>
              </a:lnSpc>
              <a:spcBef>
                <a:spcPct val="20000"/>
              </a:spcBef>
              <a:buFont typeface="Arial" pitchFamily="34" charset="0"/>
              <a:buChar char="»"/>
              <a:defRPr sz="800" kern="1200">
                <a:solidFill>
                  <a:schemeClr val="accent1">
                    <a:lumMod val="2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3628893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61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자바 언어에서 상속은 객체 지향 언어의 장점인 모듈의 재사용과 코드의 간결성을 제공하는 중요한 특성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클래스 선언 시 상속을 지정하기 위해 </a:t>
            </a:r>
            <a:r>
              <a:rPr lang="en-US" altLang="ko-KR" dirty="0" smtClean="0"/>
              <a:t>extends</a:t>
            </a:r>
            <a:r>
              <a:rPr lang="ko-KR" altLang="en-US" dirty="0" smtClean="0"/>
              <a:t>라는 예약어를 사용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1-3 </a:t>
            </a:r>
            <a:r>
              <a:rPr lang="ko-KR" altLang="en-US" dirty="0" smtClean="0">
                <a:latin typeface="+mj-ea"/>
                <a:ea typeface="+mj-ea"/>
              </a:rPr>
              <a:t>자바의 상속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3200400"/>
            <a:ext cx="5943600" cy="227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014396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1-3 </a:t>
            </a:r>
            <a:r>
              <a:rPr lang="ko-KR" altLang="en-US" dirty="0" smtClean="0">
                <a:latin typeface="+mj-ea"/>
                <a:ea typeface="+mj-ea"/>
              </a:rPr>
              <a:t>자바의 상속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296372"/>
            <a:ext cx="3810000" cy="538617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1447800"/>
            <a:ext cx="419339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204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1-3 </a:t>
            </a:r>
            <a:r>
              <a:rPr lang="ko-KR" altLang="en-US" dirty="0" smtClean="0">
                <a:latin typeface="+mj-ea"/>
                <a:ea typeface="+mj-ea"/>
              </a:rPr>
              <a:t>자바의 상속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상속</a:t>
            </a:r>
            <a:r>
              <a:rPr lang="en-US" altLang="ko-KR" dirty="0" smtClean="0"/>
              <a:t>(Inheritance)</a:t>
            </a:r>
            <a:r>
              <a:rPr lang="ko-KR" altLang="en-US" dirty="0" smtClean="0"/>
              <a:t>의 개요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399" y="1524000"/>
            <a:ext cx="7828697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215401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1771</Words>
  <Application>Microsoft Office PowerPoint</Application>
  <PresentationFormat>A4 용지(210x297mm)</PresentationFormat>
  <Paragraphs>323</Paragraphs>
  <Slides>61</Slides>
  <Notes>61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8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10장  상속</vt:lpstr>
      <vt:lpstr> </vt:lpstr>
      <vt:lpstr>1 상속(Inheritance)의 개요</vt:lpstr>
      <vt:lpstr>1 상속(Inheritance)의 개요</vt:lpstr>
      <vt:lpstr>1 상속(Inheritance)의 개요</vt:lpstr>
      <vt:lpstr>1 상속(Inheritance)의 개요</vt:lpstr>
      <vt:lpstr>1 상속(Inheritance)의 개요</vt:lpstr>
      <vt:lpstr>1 상속(Inheritance)의 개요</vt:lpstr>
      <vt:lpstr>1 상속(Inheritance)의 개요</vt:lpstr>
      <vt:lpstr>2 상속과 한정자</vt:lpstr>
      <vt:lpstr>2 상속과 한정자</vt:lpstr>
      <vt:lpstr>2 상속과 한정자</vt:lpstr>
      <vt:lpstr>2 상속과 한정자</vt:lpstr>
      <vt:lpstr>2 상속과 한정자</vt:lpstr>
      <vt:lpstr>2 상속과 한정자</vt:lpstr>
      <vt:lpstr>3 상속과 생성자</vt:lpstr>
      <vt:lpstr>3 상속과 생성자</vt:lpstr>
      <vt:lpstr>3 상속과 생성자</vt:lpstr>
      <vt:lpstr>3 상속과 생성자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4 상속과 메소드 오버라이딩</vt:lpstr>
      <vt:lpstr>5 예약어 super</vt:lpstr>
      <vt:lpstr>5 예약어 super</vt:lpstr>
      <vt:lpstr>5 예약어 super</vt:lpstr>
      <vt:lpstr>5 예약어 super</vt:lpstr>
      <vt:lpstr>5 예약어 super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6 Object 클래스</vt:lpstr>
      <vt:lpstr>7 예약어 final</vt:lpstr>
      <vt:lpstr>7 예약어 final</vt:lpstr>
      <vt:lpstr>7 예약어 final</vt:lpstr>
      <vt:lpstr>7 예약어 final</vt:lpstr>
      <vt:lpstr>8 상속과 포함</vt:lpstr>
      <vt:lpstr>8 상속과 포함</vt:lpstr>
      <vt:lpstr>8 상속과 포함</vt:lpstr>
      <vt:lpstr>8 상속과 포함</vt:lpstr>
      <vt:lpstr>8 상속과 포함</vt:lpstr>
      <vt:lpstr>8 상속과 포함</vt:lpstr>
      <vt:lpstr>PowerPoint 프레젠테이션</vt:lpstr>
      <vt:lpstr>PowerPoint 프레젠테이션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2020-08-19T02:49:54Z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